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C986A-06EC-45C1-94A7-0C101EE9864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C7CE9-1C04-4BC6-8D2E-BB0558C8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9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471EE8-3755-4997-A74F-06268AD5C36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9047C-5038-4B99-981A-BD71CBB9449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114800"/>
            <a:ext cx="77724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March 27, 2012</a:t>
            </a:r>
          </a:p>
          <a:p>
            <a:r>
              <a:rPr lang="en-US" sz="2800" dirty="0" smtClean="0"/>
              <a:t>Old country store</a:t>
            </a:r>
          </a:p>
          <a:p>
            <a:r>
              <a:rPr lang="en-US" sz="2800" dirty="0" smtClean="0"/>
              <a:t>Joint BIC advisory council</a:t>
            </a:r>
          </a:p>
          <a:p>
            <a:r>
              <a:rPr lang="en-US" sz="2800" dirty="0" smtClean="0"/>
              <a:t>Jackson state community college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2011-2012 JSCC</a:t>
            </a:r>
            <a:br>
              <a:rPr lang="en-US" dirty="0" smtClean="0"/>
            </a:br>
            <a:r>
              <a:rPr lang="en-US" dirty="0" smtClean="0"/>
              <a:t>Business </a:t>
            </a:r>
            <a:r>
              <a:rPr lang="en-US" dirty="0" smtClean="0"/>
              <a:t>Advisory Committee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on Improved Exit Exam Scores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6824149"/>
              </p:ext>
            </p:extLst>
          </p:nvPr>
        </p:nvGraphicFramePr>
        <p:xfrm>
          <a:off x="301625" y="2362199"/>
          <a:ext cx="8308974" cy="182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829"/>
                <a:gridCol w="1384829"/>
                <a:gridCol w="1384829"/>
                <a:gridCol w="1384829"/>
                <a:gridCol w="1384829"/>
                <a:gridCol w="1384829"/>
              </a:tblGrid>
              <a:tr h="9144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2010/11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2011/12</a:t>
                      </a:r>
                      <a:endParaRPr lang="en-US" dirty="0"/>
                    </a:p>
                  </a:txBody>
                  <a:tcPr/>
                </a:tc>
              </a:tr>
              <a:tr h="9144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9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u="sng" dirty="0" smtClean="0"/>
              <a:t>FAST TRACK (Accelerated Degree Program)</a:t>
            </a:r>
          </a:p>
          <a:p>
            <a:r>
              <a:rPr lang="en-US" dirty="0" smtClean="0"/>
              <a:t>Complete just 19 laps…</a:t>
            </a:r>
          </a:p>
          <a:p>
            <a:r>
              <a:rPr lang="en-US" dirty="0" smtClean="0"/>
              <a:t>Race one night per week…</a:t>
            </a:r>
          </a:p>
          <a:p>
            <a:r>
              <a:rPr lang="en-US" dirty="0" smtClean="0"/>
              <a:t>Draft at the pace of life…</a:t>
            </a:r>
          </a:p>
          <a:p>
            <a:r>
              <a:rPr lang="en-US" dirty="0" smtClean="0"/>
              <a:t>Receive support from your fellow racers….</a:t>
            </a:r>
          </a:p>
          <a:p>
            <a:r>
              <a:rPr lang="en-US" dirty="0" smtClean="0"/>
              <a:t>Benefit from an experienced crew chief….</a:t>
            </a:r>
          </a:p>
          <a:p>
            <a:r>
              <a:rPr lang="en-US" dirty="0" smtClean="0"/>
              <a:t>Launch race programs…AAS Business Studies and AST Teaching</a:t>
            </a:r>
          </a:p>
          <a:p>
            <a:endParaRPr lang="en-US" dirty="0"/>
          </a:p>
          <a:p>
            <a:r>
              <a:rPr lang="en-US" dirty="0" smtClean="0"/>
              <a:t>FIRST COHORT CLASS BEGINS AUGUST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9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85800"/>
            <a:ext cx="8534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 and Introductions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Advisory Committee Members and Guests</a:t>
            </a:r>
          </a:p>
          <a:p>
            <a:r>
              <a:rPr lang="en-US" dirty="0" smtClean="0"/>
              <a:t>President of Jackson State Community College</a:t>
            </a:r>
          </a:p>
          <a:p>
            <a:r>
              <a:rPr lang="en-US" dirty="0" smtClean="0"/>
              <a:t>JSCC Faculty and Staff</a:t>
            </a:r>
          </a:p>
          <a:p>
            <a:endParaRPr lang="en-US" dirty="0" smtClean="0"/>
          </a:p>
        </p:txBody>
      </p:sp>
      <p:pic>
        <p:nvPicPr>
          <p:cNvPr id="3075" name="Picture 3" descr="C:\Documents and Settings\tmesser\Local Settings\Temporary Internet Files\Content.IE5\Q94RMPW1\MCj010488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429000"/>
            <a:ext cx="3394834" cy="2523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23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3752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JSCC  Updates/Announcements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534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State Changes to Higher Education</a:t>
            </a:r>
          </a:p>
          <a:p>
            <a:pPr lvl="1"/>
            <a:r>
              <a:rPr lang="en-US" dirty="0" smtClean="0"/>
              <a:t>Funding Changes</a:t>
            </a:r>
          </a:p>
          <a:p>
            <a:r>
              <a:rPr lang="en-US" dirty="0" smtClean="0"/>
              <a:t>Update on Complete College Tennessee Act of 2010</a:t>
            </a:r>
          </a:p>
          <a:p>
            <a:r>
              <a:rPr lang="en-US" dirty="0" smtClean="0"/>
              <a:t>Alternate Funding Measures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098" name="Picture 2" descr="C:\Documents and Settings\tmesser\Local Settings\Temporary Internet Files\Content.IE5\S1ARARKD\MCj04417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990600"/>
            <a:ext cx="19812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340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BIC Alternative 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CSEC National Science Foundation</a:t>
            </a:r>
          </a:p>
          <a:p>
            <a:pPr>
              <a:buNone/>
            </a:pPr>
            <a:r>
              <a:rPr lang="en-US" sz="2000" dirty="0" smtClean="0"/>
              <a:t>Perkins IV Base Grant</a:t>
            </a:r>
          </a:p>
          <a:p>
            <a:pPr>
              <a:buNone/>
            </a:pPr>
            <a:r>
              <a:rPr lang="en-US" sz="2000" dirty="0" smtClean="0"/>
              <a:t>Perkins Reserve Grant</a:t>
            </a:r>
          </a:p>
          <a:p>
            <a:pPr>
              <a:buNone/>
            </a:pPr>
            <a:r>
              <a:rPr lang="en-US" sz="2000" dirty="0" smtClean="0"/>
              <a:t>Center of Emphasis</a:t>
            </a:r>
          </a:p>
          <a:p>
            <a:pPr>
              <a:buNone/>
            </a:pPr>
            <a:r>
              <a:rPr lang="en-US" sz="2000" dirty="0"/>
              <a:t>Lumina Grant involvement with accelerated degree </a:t>
            </a:r>
            <a:r>
              <a:rPr lang="en-US" sz="2000" dirty="0" smtClean="0"/>
              <a:t>and/or cohort programs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DOL Consortium with Madisonville Community College and Ivy Tech for Industrial Technology Program (98% sure will receive)</a:t>
            </a:r>
          </a:p>
          <a:p>
            <a:pPr>
              <a:buNone/>
            </a:pPr>
            <a:r>
              <a:rPr lang="en-US" sz="2000" dirty="0" smtClean="0"/>
              <a:t>C3T DOL Grant attempt for Healthcare fields (including health informatics) </a:t>
            </a:r>
          </a:p>
          <a:p>
            <a:pPr>
              <a:buNone/>
            </a:pPr>
            <a:r>
              <a:rPr lang="en-US" sz="2000" dirty="0" smtClean="0"/>
              <a:t>Women in Tech STEM grant attempt working in conjunction with University of Memphis</a:t>
            </a:r>
          </a:p>
          <a:p>
            <a:pPr>
              <a:buNone/>
            </a:pPr>
            <a:r>
              <a:rPr lang="en-US" sz="2000" dirty="0" smtClean="0"/>
              <a:t>THEC grant involvement with PLA Taskforce (Prior Learning Assessment) initiative to streamline adult learners college credit.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5122" name="Picture 2" descr="C:\Documents and Settings\tmesser\Local Settings\Temporary Internet Files\Content.IE5\S1ARARKD\MCBS01288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14400"/>
            <a:ext cx="1447800" cy="2032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07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Request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great feedback on our technology in the workplace survey.</a:t>
            </a:r>
          </a:p>
          <a:p>
            <a:r>
              <a:rPr lang="en-US" dirty="0" smtClean="0"/>
              <a:t>Common thread was we need as much training as possible in portable, mobile, Apple devices since all of you are using them in some form or fashion.</a:t>
            </a:r>
          </a:p>
          <a:p>
            <a:r>
              <a:rPr lang="en-US" dirty="0" smtClean="0"/>
              <a:t>With that information, we have requested a MAC lab in the 2012/13 college funded TAF program, have planned faculty development training on the latest mobile technology and have integrated more hands on lab work in the curriculums.</a:t>
            </a:r>
          </a:p>
        </p:txBody>
      </p:sp>
    </p:spTree>
    <p:extLst>
      <p:ext uri="{BB962C8B-B14F-4D97-AF65-F5344CB8AC3E}">
        <p14:creationId xmlns:p14="http://schemas.microsoft.com/office/powerpoint/2010/main" val="78157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 Readiness Certificate Update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98364"/>
              </p:ext>
            </p:extLst>
          </p:nvPr>
        </p:nvGraphicFramePr>
        <p:xfrm>
          <a:off x="1143000" y="2571750"/>
          <a:ext cx="6934200" cy="3153728"/>
        </p:xfrm>
        <a:graphic>
          <a:graphicData uri="http://schemas.openxmlformats.org/drawingml/2006/table">
            <a:tbl>
              <a:tblPr/>
              <a:tblGrid>
                <a:gridCol w="2495151"/>
                <a:gridCol w="4439049"/>
              </a:tblGrid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Certificate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21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WorkKeys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Scores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2134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Gold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5s and </a:t>
                      </a:r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above</a:t>
                      </a:r>
                    </a:p>
                    <a:p>
                      <a:pPr algn="ctr" rtl="0" fontAlgn="t"/>
                      <a:r>
                        <a:rPr lang="en-US" sz="2600" b="1" i="0" u="none" strike="noStrike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44.4%</a:t>
                      </a:r>
                      <a:r>
                        <a:rPr lang="en-US" sz="2600" b="1" i="0" u="none" strike="noStrike" baseline="0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 of JSCC Pilot Group</a:t>
                      </a:r>
                      <a:endParaRPr lang="en-US" sz="26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Silver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4s and </a:t>
                      </a:r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above</a:t>
                      </a:r>
                    </a:p>
                    <a:p>
                      <a:pPr algn="ctr" rtl="0" fontAlgn="t"/>
                      <a:r>
                        <a:rPr lang="en-US" sz="2600" b="1" i="0" u="none" strike="noStrike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47.2% of JSCC</a:t>
                      </a:r>
                      <a:r>
                        <a:rPr lang="en-US" sz="2600" b="1" i="0" u="none" strike="noStrike" baseline="0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 Pilot Group</a:t>
                      </a:r>
                      <a:endParaRPr lang="en-US" sz="26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E4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Bronze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3s and </a:t>
                      </a:r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above</a:t>
                      </a:r>
                    </a:p>
                    <a:p>
                      <a:pPr algn="ctr" rtl="0" fontAlgn="t"/>
                      <a:r>
                        <a:rPr lang="en-US" sz="2600" b="1" i="0" u="none" strike="noStrike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8.3% of JSCC Pilot</a:t>
                      </a:r>
                      <a:r>
                        <a:rPr lang="en-US" sz="2600" b="1" i="0" u="none" strike="noStrike" baseline="0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 Group</a:t>
                      </a:r>
                      <a:endParaRPr lang="en-US" sz="26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6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1676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JSCC Intern Students Tested Over Last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2011-12 Business </a:t>
            </a:r>
            <a:r>
              <a:rPr lang="en-US" b="1" u="sng" dirty="0" smtClean="0"/>
              <a:t>Internship Partners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City </a:t>
            </a:r>
            <a:r>
              <a:rPr lang="en-US" sz="2000" dirty="0" smtClean="0"/>
              <a:t>of Jackson</a:t>
            </a:r>
          </a:p>
          <a:p>
            <a:pPr algn="ctr">
              <a:buNone/>
            </a:pPr>
            <a:r>
              <a:rPr lang="en-US" sz="2000" dirty="0" smtClean="0"/>
              <a:t>Jackson Madison County Hospital*</a:t>
            </a:r>
          </a:p>
          <a:p>
            <a:pPr algn="ctr">
              <a:buNone/>
            </a:pPr>
            <a:r>
              <a:rPr lang="en-US" sz="2000" dirty="0" smtClean="0"/>
              <a:t>JSCC – Continuing Education Area*</a:t>
            </a:r>
          </a:p>
          <a:p>
            <a:pPr algn="ctr">
              <a:buNone/>
            </a:pPr>
            <a:r>
              <a:rPr lang="en-US" sz="2000" dirty="0" smtClean="0"/>
              <a:t>West TN Council Boy Scouts of America*</a:t>
            </a:r>
          </a:p>
          <a:p>
            <a:pPr algn="ctr">
              <a:buNone/>
            </a:pPr>
            <a:r>
              <a:rPr lang="en-US" sz="2000" dirty="0" smtClean="0"/>
              <a:t>West TN Health Care</a:t>
            </a:r>
          </a:p>
          <a:p>
            <a:pPr algn="ctr">
              <a:buNone/>
            </a:pPr>
            <a:r>
              <a:rPr lang="en-US" sz="2000" dirty="0" smtClean="0"/>
              <a:t>Milan Eye Clinic*</a:t>
            </a:r>
          </a:p>
          <a:p>
            <a:pPr algn="ctr">
              <a:buNone/>
            </a:pPr>
            <a:r>
              <a:rPr lang="en-US" sz="2000" dirty="0" smtClean="0"/>
              <a:t>First Bank*</a:t>
            </a:r>
          </a:p>
          <a:p>
            <a:pPr algn="ctr">
              <a:buNone/>
            </a:pPr>
            <a:r>
              <a:rPr lang="en-US" sz="2000" dirty="0" smtClean="0"/>
              <a:t>Chester County Trustees Office*</a:t>
            </a:r>
          </a:p>
          <a:p>
            <a:pPr algn="ctr">
              <a:buNone/>
            </a:pPr>
            <a:r>
              <a:rPr lang="en-US" sz="2000" dirty="0" smtClean="0"/>
              <a:t>Dream Center*</a:t>
            </a:r>
          </a:p>
          <a:p>
            <a:pPr algn="ctr">
              <a:buNone/>
            </a:pPr>
            <a:r>
              <a:rPr lang="en-US" sz="2000" dirty="0" smtClean="0"/>
              <a:t>State of Tennessee, Department of Safety – Highway Patrol*</a:t>
            </a:r>
          </a:p>
          <a:p>
            <a:pPr algn="ctr">
              <a:buNone/>
            </a:pPr>
            <a:r>
              <a:rPr lang="en-US" sz="2000" dirty="0" smtClean="0"/>
              <a:t>Tri County Family Medicine &amp; Urgent Care*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*New Partners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Enrollment Fall Trend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5186662"/>
              </p:ext>
            </p:extLst>
          </p:nvPr>
        </p:nvGraphicFramePr>
        <p:xfrm>
          <a:off x="381000" y="990601"/>
          <a:ext cx="8381999" cy="542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539"/>
                <a:gridCol w="1051465"/>
                <a:gridCol w="1051465"/>
                <a:gridCol w="1126571"/>
                <a:gridCol w="1027101"/>
                <a:gridCol w="1197429"/>
                <a:gridCol w="1197429"/>
              </a:tblGrid>
              <a:tr h="472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/>
                </a:tc>
              </a:tr>
              <a:tr h="495566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baseline="0" dirty="0" smtClean="0"/>
                        <a:t>Business Fall Term Enrollments</a:t>
                      </a:r>
                    </a:p>
                    <a:p>
                      <a:endParaRPr lang="en-US" b="1" baseline="0" dirty="0" smtClean="0"/>
                    </a:p>
                    <a:p>
                      <a:endParaRPr lang="en-US" b="1" baseline="0" dirty="0" smtClean="0"/>
                    </a:p>
                    <a:p>
                      <a:r>
                        <a:rPr lang="en-US" b="1" dirty="0" smtClean="0"/>
                        <a:t>Declared Bus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u="sng" baseline="0" dirty="0" smtClean="0"/>
                        <a:t>Majors</a:t>
                      </a:r>
                      <a:r>
                        <a:rPr lang="en-US" b="1" baseline="0" dirty="0" smtClean="0"/>
                        <a:t>:</a:t>
                      </a:r>
                      <a:br>
                        <a:rPr lang="en-US" b="1" baseline="0" dirty="0" smtClean="0"/>
                      </a:br>
                      <a:r>
                        <a:rPr lang="en-US" b="1" baseline="0" dirty="0" smtClean="0"/>
                        <a:t>UP Bus</a:t>
                      </a:r>
                      <a:br>
                        <a:rPr lang="en-US" b="1" baseline="0" dirty="0" smtClean="0"/>
                      </a:br>
                      <a:r>
                        <a:rPr lang="en-US" b="1" baseline="0" dirty="0" smtClean="0"/>
                        <a:t>UP </a:t>
                      </a:r>
                      <a:r>
                        <a:rPr lang="en-US" b="1" baseline="0" dirty="0" err="1" smtClean="0"/>
                        <a:t>Acct’g</a:t>
                      </a:r>
                      <a:r>
                        <a:rPr lang="en-US" b="1" baseline="0" dirty="0" smtClean="0"/>
                        <a:t/>
                      </a:r>
                      <a:br>
                        <a:rPr lang="en-US" b="1" baseline="0" dirty="0" smtClean="0"/>
                      </a:br>
                      <a:r>
                        <a:rPr lang="en-US" b="1" baseline="0" dirty="0" smtClean="0"/>
                        <a:t>AAS Business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690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192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50</a:t>
                      </a:r>
                    </a:p>
                    <a:p>
                      <a:pPr algn="ctr"/>
                      <a:r>
                        <a:rPr lang="en-US" sz="2400" dirty="0" smtClean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166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70</a:t>
                      </a:r>
                    </a:p>
                    <a:p>
                      <a:pPr algn="ctr"/>
                      <a:r>
                        <a:rPr lang="en-US" sz="2400" dirty="0" smtClean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650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172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64</a:t>
                      </a:r>
                    </a:p>
                    <a:p>
                      <a:pPr algn="ctr"/>
                      <a:r>
                        <a:rPr lang="en-US" sz="2400" dirty="0" smtClean="0"/>
                        <a:t>121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733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185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61</a:t>
                      </a:r>
                    </a:p>
                    <a:p>
                      <a:pPr algn="ctr"/>
                      <a:r>
                        <a:rPr lang="en-US" sz="2400" dirty="0" smtClean="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732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143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65</a:t>
                      </a:r>
                    </a:p>
                    <a:p>
                      <a:pPr algn="ctr"/>
                      <a:r>
                        <a:rPr lang="en-US" sz="2400" dirty="0" smtClean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121</a:t>
                      </a:r>
                    </a:p>
                    <a:p>
                      <a:pPr algn="ctr"/>
                      <a:r>
                        <a:rPr lang="en-US" sz="2400" dirty="0" smtClean="0"/>
                        <a:t>49</a:t>
                      </a:r>
                    </a:p>
                    <a:p>
                      <a:pPr algn="ctr"/>
                      <a:r>
                        <a:rPr lang="en-US" sz="2400" dirty="0" smtClean="0"/>
                        <a:t>117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5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Graduate Review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2825694"/>
              </p:ext>
            </p:extLst>
          </p:nvPr>
        </p:nvGraphicFramePr>
        <p:xfrm>
          <a:off x="152400" y="1527175"/>
          <a:ext cx="8653461" cy="487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215"/>
                <a:gridCol w="820052"/>
                <a:gridCol w="931499"/>
                <a:gridCol w="1073339"/>
                <a:gridCol w="1073339"/>
                <a:gridCol w="1073339"/>
                <a:gridCol w="1073339"/>
                <a:gridCol w="1073339"/>
              </a:tblGrid>
              <a:tr h="9517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2005-06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2011-12</a:t>
                      </a:r>
                      <a:br>
                        <a:rPr lang="en-US" dirty="0" smtClean="0"/>
                      </a:br>
                      <a:r>
                        <a:rPr lang="en-US" sz="1400" b="1" i="1" dirty="0" smtClean="0"/>
                        <a:t>Estimate</a:t>
                      </a:r>
                      <a:endParaRPr lang="en-US" sz="1400" b="1" i="1" dirty="0"/>
                    </a:p>
                  </a:txBody>
                  <a:tcPr/>
                </a:tc>
              </a:tr>
              <a:tr h="951706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r>
                        <a:rPr lang="en-US" baseline="0" dirty="0" smtClean="0"/>
                        <a:t> Business </a:t>
                      </a:r>
                      <a:r>
                        <a:rPr lang="en-US" sz="1400" baseline="0" dirty="0" smtClean="0"/>
                        <a:t>(University Transfer)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951706">
                <a:tc>
                  <a:txBody>
                    <a:bodyPr/>
                    <a:lstStyle/>
                    <a:p>
                      <a:r>
                        <a:rPr lang="en-US" dirty="0" smtClean="0"/>
                        <a:t>AS Accounting  </a:t>
                      </a:r>
                      <a:r>
                        <a:rPr lang="en-US" sz="1400" dirty="0" smtClean="0"/>
                        <a:t>(University Transfer)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951706">
                <a:tc>
                  <a:txBody>
                    <a:bodyPr/>
                    <a:lstStyle/>
                    <a:p>
                      <a:r>
                        <a:rPr lang="en-US" dirty="0" smtClean="0"/>
                        <a:t>AAS 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15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8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15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26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sng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170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r>
                        <a:rPr lang="en-US" sz="1400" b="1" baseline="0" dirty="0" smtClean="0"/>
                        <a:t> BUSINESS GRADUATES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5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526</Words>
  <Application>Microsoft Office PowerPoint</Application>
  <PresentationFormat>On-screen Show (4:3)</PresentationFormat>
  <Paragraphs>194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2011-2012 JSCC Business Advisory Committee Meeting</vt:lpstr>
      <vt:lpstr>Welcome and Introductions </vt:lpstr>
      <vt:lpstr>JSCC  Updates/Announcements </vt:lpstr>
      <vt:lpstr>BIC Alternative Funding Sources</vt:lpstr>
      <vt:lpstr>Technology Request Feedback</vt:lpstr>
      <vt:lpstr>Career Readiness Certificate Update</vt:lpstr>
      <vt:lpstr>2011-12 Business Internship Partners</vt:lpstr>
      <vt:lpstr>Business Enrollment Fall Trend</vt:lpstr>
      <vt:lpstr>Business Graduate Review</vt:lpstr>
      <vt:lpstr>Progress on Improved Exit Exam Scores</vt:lpstr>
      <vt:lpstr>What’s New???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2011-2012 JSCC Business Advisory Committee Meeting</dc:title>
  <dc:creator>Messer, Terri</dc:creator>
  <cp:lastModifiedBy>Messer, Terri</cp:lastModifiedBy>
  <cp:revision>2</cp:revision>
  <dcterms:created xsi:type="dcterms:W3CDTF">2012-03-26T19:42:56Z</dcterms:created>
  <dcterms:modified xsi:type="dcterms:W3CDTF">2012-03-26T19:59:49Z</dcterms:modified>
</cp:coreProperties>
</file>